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9090756a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e9090756a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91e1f37e_1_10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91e1f37e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e9090756a_1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e9090756a_1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9090756a_1_7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9090756a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17c75f396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b17c75f396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9090756a_1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9090756a_1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91e1f3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91e1f3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b17c75f396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b17c75f396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b16c4ff7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b16c4ff7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b16c4ff71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b16c4ff71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b16c4ff71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b16c4ff71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b16c4ff71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b16c4ff71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d933c8c4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d933c8c4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hyperlink" Target="https://www.delaware.pro/fr-fr/solutions/cloud-computing" TargetMode="External"/><Relationship Id="rId11" Type="http://schemas.openxmlformats.org/officeDocument/2006/relationships/hyperlink" Target="https://www.flaticon.com/" TargetMode="External"/><Relationship Id="rId10" Type="http://schemas.openxmlformats.org/officeDocument/2006/relationships/hyperlink" Target="https://www.blogdumoderateur.com/formations-bdmskills-seo-82/" TargetMode="External"/><Relationship Id="rId12" Type="http://schemas.openxmlformats.org/officeDocument/2006/relationships/hyperlink" Target="https://www.google.com/" TargetMode="External"/><Relationship Id="rId9" Type="http://schemas.openxmlformats.org/officeDocument/2006/relationships/hyperlink" Target="https://azure.microsoft.com/fr-fr/overview/what-is-cloud-computing/" TargetMode="External"/><Relationship Id="rId5" Type="http://schemas.openxmlformats.org/officeDocument/2006/relationships/hyperlink" Target="https://lespepitestech.com/" TargetMode="External"/><Relationship Id="rId6" Type="http://schemas.openxmlformats.org/officeDocument/2006/relationships/hyperlink" Target="https://flipboard.com/@alonswartz/cloud-computing-4s4so98hz" TargetMode="External"/><Relationship Id="rId7" Type="http://schemas.openxmlformats.org/officeDocument/2006/relationships/hyperlink" Target="https://blog.advancia-itsystem.com/differents-types-de-cloud-computing/#.X9jjiFVKiUk" TargetMode="External"/><Relationship Id="rId8" Type="http://schemas.openxmlformats.org/officeDocument/2006/relationships/hyperlink" Target="https://www.hebergeurcloud.com/7-predictions-lavenir-cloud-comput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3"/>
          <p:cNvPicPr preferRelativeResize="0"/>
          <p:nvPr/>
        </p:nvPicPr>
        <p:blipFill rotWithShape="1">
          <a:blip r:embed="rId3">
            <a:alphaModFix/>
          </a:blip>
          <a:srcRect b="0" l="7783" r="0" t="0"/>
          <a:stretch/>
        </p:blipFill>
        <p:spPr>
          <a:xfrm>
            <a:off x="150" y="0"/>
            <a:ext cx="9144000" cy="5143500"/>
          </a:xfrm>
          <a:prstGeom prst="rect">
            <a:avLst/>
          </a:prstGeom>
          <a:noFill/>
          <a:ln>
            <a:noFill/>
          </a:ln>
        </p:spPr>
      </p:pic>
      <p:sp>
        <p:nvSpPr>
          <p:cNvPr id="68" name="Google Shape;68;p13"/>
          <p:cNvSpPr txBox="1"/>
          <p:nvPr>
            <p:ph type="title"/>
          </p:nvPr>
        </p:nvSpPr>
        <p:spPr>
          <a:xfrm>
            <a:off x="497850" y="526350"/>
            <a:ext cx="81483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fr" sz="4800"/>
              <a:t>SUJET DE VEILLE:</a:t>
            </a:r>
            <a:endParaRPr b="1" sz="4800"/>
          </a:p>
          <a:p>
            <a:pPr indent="0" lvl="0" marL="0" rtl="0" algn="l">
              <a:spcBef>
                <a:spcPts val="0"/>
              </a:spcBef>
              <a:spcAft>
                <a:spcPts val="0"/>
              </a:spcAft>
              <a:buNone/>
            </a:pPr>
            <a:r>
              <a:rPr lang="fr" sz="4800"/>
              <a:t>LE CLOUD COMPUTING</a:t>
            </a:r>
            <a:endParaRPr sz="4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32" name="Shape 132"/>
        <p:cNvGrpSpPr/>
        <p:nvPr/>
      </p:nvGrpSpPr>
      <p:grpSpPr>
        <a:xfrm>
          <a:off x="0" y="0"/>
          <a:ext cx="0" cy="0"/>
          <a:chOff x="0" y="0"/>
          <a:chExt cx="0" cy="0"/>
        </a:xfrm>
      </p:grpSpPr>
      <p:sp>
        <p:nvSpPr>
          <p:cNvPr id="133" name="Google Shape;133;p22"/>
          <p:cNvSpPr txBox="1"/>
          <p:nvPr>
            <p:ph type="title"/>
          </p:nvPr>
        </p:nvSpPr>
        <p:spPr>
          <a:xfrm>
            <a:off x="460950" y="38300"/>
            <a:ext cx="8222100" cy="136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fr"/>
              <a:t>EXEMPLE D’ENTREPRISES</a:t>
            </a:r>
            <a:r>
              <a:rPr lang="fr"/>
              <a:t> </a:t>
            </a:r>
            <a:endParaRPr/>
          </a:p>
          <a:p>
            <a:pPr indent="0" lvl="0" marL="0" rtl="0" algn="ctr">
              <a:spcBef>
                <a:spcPts val="0"/>
              </a:spcBef>
              <a:spcAft>
                <a:spcPts val="0"/>
              </a:spcAft>
              <a:buNone/>
            </a:pPr>
            <a:r>
              <a:rPr lang="fr"/>
              <a:t>QUI UTILISENT LE CLOUD COMPUTING</a:t>
            </a:r>
            <a:endParaRPr/>
          </a:p>
        </p:txBody>
      </p:sp>
      <p:cxnSp>
        <p:nvCxnSpPr>
          <p:cNvPr id="134" name="Google Shape;134;p22"/>
          <p:cNvCxnSpPr/>
          <p:nvPr/>
        </p:nvCxnSpPr>
        <p:spPr>
          <a:xfrm rot="10800000">
            <a:off x="509400" y="4780650"/>
            <a:ext cx="8147100" cy="0"/>
          </a:xfrm>
          <a:prstGeom prst="straightConnector1">
            <a:avLst/>
          </a:prstGeom>
          <a:noFill/>
          <a:ln cap="flat" cmpd="sng" w="19050">
            <a:solidFill>
              <a:schemeClr val="dk1"/>
            </a:solidFill>
            <a:prstDash val="dot"/>
            <a:round/>
            <a:headEnd len="med" w="med" type="none"/>
            <a:tailEnd len="med" w="med" type="none"/>
          </a:ln>
        </p:spPr>
      </p:cxnSp>
      <p:pic>
        <p:nvPicPr>
          <p:cNvPr id="135" name="Google Shape;135;p22"/>
          <p:cNvPicPr preferRelativeResize="0"/>
          <p:nvPr/>
        </p:nvPicPr>
        <p:blipFill>
          <a:blip r:embed="rId3">
            <a:alphaModFix/>
          </a:blip>
          <a:stretch>
            <a:fillRect/>
          </a:stretch>
        </p:blipFill>
        <p:spPr>
          <a:xfrm>
            <a:off x="275250" y="1916962"/>
            <a:ext cx="2333425" cy="1166700"/>
          </a:xfrm>
          <a:prstGeom prst="rect">
            <a:avLst/>
          </a:prstGeom>
          <a:noFill/>
          <a:ln>
            <a:noFill/>
          </a:ln>
        </p:spPr>
      </p:pic>
      <p:pic>
        <p:nvPicPr>
          <p:cNvPr id="136" name="Google Shape;136;p22"/>
          <p:cNvPicPr preferRelativeResize="0"/>
          <p:nvPr/>
        </p:nvPicPr>
        <p:blipFill>
          <a:blip r:embed="rId4">
            <a:alphaModFix/>
          </a:blip>
          <a:stretch>
            <a:fillRect/>
          </a:stretch>
        </p:blipFill>
        <p:spPr>
          <a:xfrm>
            <a:off x="100300" y="3083650"/>
            <a:ext cx="2508376" cy="1548925"/>
          </a:xfrm>
          <a:prstGeom prst="rect">
            <a:avLst/>
          </a:prstGeom>
          <a:noFill/>
          <a:ln>
            <a:noFill/>
          </a:ln>
        </p:spPr>
      </p:pic>
      <p:pic>
        <p:nvPicPr>
          <p:cNvPr id="137" name="Google Shape;137;p22"/>
          <p:cNvPicPr preferRelativeResize="0"/>
          <p:nvPr/>
        </p:nvPicPr>
        <p:blipFill>
          <a:blip r:embed="rId5">
            <a:alphaModFix/>
          </a:blip>
          <a:stretch>
            <a:fillRect/>
          </a:stretch>
        </p:blipFill>
        <p:spPr>
          <a:xfrm>
            <a:off x="6642825" y="2229743"/>
            <a:ext cx="2080016" cy="541125"/>
          </a:xfrm>
          <a:prstGeom prst="rect">
            <a:avLst/>
          </a:prstGeom>
          <a:noFill/>
          <a:ln>
            <a:noFill/>
          </a:ln>
        </p:spPr>
      </p:pic>
      <p:pic>
        <p:nvPicPr>
          <p:cNvPr id="138" name="Google Shape;138;p22"/>
          <p:cNvPicPr preferRelativeResize="0"/>
          <p:nvPr/>
        </p:nvPicPr>
        <p:blipFill>
          <a:blip r:embed="rId6">
            <a:alphaModFix/>
          </a:blip>
          <a:stretch>
            <a:fillRect/>
          </a:stretch>
        </p:blipFill>
        <p:spPr>
          <a:xfrm>
            <a:off x="3208627" y="2229750"/>
            <a:ext cx="2748630" cy="541125"/>
          </a:xfrm>
          <a:prstGeom prst="rect">
            <a:avLst/>
          </a:prstGeom>
          <a:noFill/>
          <a:ln>
            <a:noFill/>
          </a:ln>
        </p:spPr>
      </p:pic>
      <p:pic>
        <p:nvPicPr>
          <p:cNvPr id="139" name="Google Shape;139;p22"/>
          <p:cNvPicPr preferRelativeResize="0"/>
          <p:nvPr/>
        </p:nvPicPr>
        <p:blipFill>
          <a:blip r:embed="rId7">
            <a:alphaModFix/>
          </a:blip>
          <a:stretch>
            <a:fillRect/>
          </a:stretch>
        </p:blipFill>
        <p:spPr>
          <a:xfrm>
            <a:off x="3337234" y="3479525"/>
            <a:ext cx="2620015" cy="757176"/>
          </a:xfrm>
          <a:prstGeom prst="rect">
            <a:avLst/>
          </a:prstGeom>
          <a:noFill/>
          <a:ln>
            <a:noFill/>
          </a:ln>
        </p:spPr>
      </p:pic>
      <p:pic>
        <p:nvPicPr>
          <p:cNvPr id="140" name="Google Shape;140;p22"/>
          <p:cNvPicPr preferRelativeResize="0"/>
          <p:nvPr/>
        </p:nvPicPr>
        <p:blipFill>
          <a:blip r:embed="rId8">
            <a:alphaModFix/>
          </a:blip>
          <a:stretch>
            <a:fillRect/>
          </a:stretch>
        </p:blipFill>
        <p:spPr>
          <a:xfrm>
            <a:off x="6858397" y="3083638"/>
            <a:ext cx="1798100" cy="1798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23"/>
          <p:cNvSpPr txBox="1"/>
          <p:nvPr>
            <p:ph type="title"/>
          </p:nvPr>
        </p:nvSpPr>
        <p:spPr>
          <a:xfrm>
            <a:off x="278150" y="748825"/>
            <a:ext cx="81744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 sz="4800"/>
              <a:t>L’AVENIR DU</a:t>
            </a:r>
            <a:r>
              <a:rPr b="1" lang="fr" sz="4800"/>
              <a:t> </a:t>
            </a:r>
            <a:endParaRPr b="1" sz="4800"/>
          </a:p>
          <a:p>
            <a:pPr indent="0" lvl="0" marL="0" rtl="0" algn="l">
              <a:spcBef>
                <a:spcPts val="0"/>
              </a:spcBef>
              <a:spcAft>
                <a:spcPts val="0"/>
              </a:spcAft>
              <a:buNone/>
            </a:pPr>
            <a:r>
              <a:rPr b="1" lang="fr" sz="4800"/>
              <a:t>CLOUD COMPUTING</a:t>
            </a:r>
            <a:endParaRPr sz="4800"/>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9" name="Shape 149"/>
        <p:cNvGrpSpPr/>
        <p:nvPr/>
      </p:nvGrpSpPr>
      <p:grpSpPr>
        <a:xfrm>
          <a:off x="0" y="0"/>
          <a:ext cx="0" cy="0"/>
          <a:chOff x="0" y="0"/>
          <a:chExt cx="0" cy="0"/>
        </a:xfrm>
      </p:grpSpPr>
      <p:sp>
        <p:nvSpPr>
          <p:cNvPr id="150" name="Google Shape;150;p24"/>
          <p:cNvSpPr/>
          <p:nvPr/>
        </p:nvSpPr>
        <p:spPr>
          <a:xfrm>
            <a:off x="0" y="0"/>
            <a:ext cx="9161100" cy="26370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4"/>
          <p:cNvSpPr txBox="1"/>
          <p:nvPr>
            <p:ph idx="4294967295" type="title"/>
          </p:nvPr>
        </p:nvSpPr>
        <p:spPr>
          <a:xfrm>
            <a:off x="1025850" y="514975"/>
            <a:ext cx="7092300" cy="101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4800">
                <a:solidFill>
                  <a:srgbClr val="000000"/>
                </a:solidFill>
              </a:rPr>
              <a:t>L’AVENIR DU</a:t>
            </a:r>
            <a:r>
              <a:rPr b="1" lang="fr" sz="4800">
                <a:solidFill>
                  <a:srgbClr val="000000"/>
                </a:solidFill>
              </a:rPr>
              <a:t> </a:t>
            </a:r>
            <a:endParaRPr b="1" sz="4800">
              <a:solidFill>
                <a:srgbClr val="000000"/>
              </a:solidFill>
            </a:endParaRPr>
          </a:p>
          <a:p>
            <a:pPr indent="0" lvl="0" marL="0" rtl="0" algn="ctr">
              <a:spcBef>
                <a:spcPts val="0"/>
              </a:spcBef>
              <a:spcAft>
                <a:spcPts val="0"/>
              </a:spcAft>
              <a:buNone/>
            </a:pPr>
            <a:r>
              <a:rPr b="1" lang="fr" sz="4800">
                <a:solidFill>
                  <a:srgbClr val="000000"/>
                </a:solidFill>
              </a:rPr>
              <a:t>CLOUD COMPUTING</a:t>
            </a:r>
            <a:endParaRPr sz="4800">
              <a:solidFill>
                <a:srgbClr val="000000"/>
              </a:solidFill>
            </a:endParaRPr>
          </a:p>
          <a:p>
            <a:pPr indent="0" lvl="0" marL="0" rtl="0" algn="ctr">
              <a:spcBef>
                <a:spcPts val="0"/>
              </a:spcBef>
              <a:spcAft>
                <a:spcPts val="0"/>
              </a:spcAft>
              <a:buNone/>
            </a:pPr>
            <a:r>
              <a:t/>
            </a:r>
            <a:endParaRPr sz="6000">
              <a:solidFill>
                <a:srgbClr val="000000"/>
              </a:solidFill>
            </a:endParaRPr>
          </a:p>
          <a:p>
            <a:pPr indent="0" lvl="0" marL="0" rtl="0" algn="ctr">
              <a:spcBef>
                <a:spcPts val="0"/>
              </a:spcBef>
              <a:spcAft>
                <a:spcPts val="400"/>
              </a:spcAft>
              <a:buNone/>
            </a:pPr>
            <a:r>
              <a:t/>
            </a:r>
            <a:endParaRPr>
              <a:solidFill>
                <a:srgbClr val="000000"/>
              </a:solidFill>
            </a:endParaRPr>
          </a:p>
        </p:txBody>
      </p:sp>
      <p:sp>
        <p:nvSpPr>
          <p:cNvPr id="152" name="Google Shape;152;p24"/>
          <p:cNvSpPr txBox="1"/>
          <p:nvPr/>
        </p:nvSpPr>
        <p:spPr>
          <a:xfrm>
            <a:off x="182925" y="2794625"/>
            <a:ext cx="8734200" cy="2221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Roboto"/>
              <a:buChar char="●"/>
            </a:pPr>
            <a:r>
              <a:rPr lang="fr">
                <a:solidFill>
                  <a:schemeClr val="dk1"/>
                </a:solidFill>
                <a:latin typeface="Roboto"/>
                <a:ea typeface="Roboto"/>
                <a:cs typeface="Roboto"/>
                <a:sym typeface="Roboto"/>
              </a:rPr>
              <a:t>Plus de disponibilité d’application dans le cloud</a:t>
            </a:r>
            <a:endParaRPr>
              <a:solidFill>
                <a:schemeClr val="dk1"/>
              </a:solidFill>
              <a:latin typeface="Roboto"/>
              <a:ea typeface="Roboto"/>
              <a:cs typeface="Roboto"/>
              <a:sym typeface="Roboto"/>
            </a:endParaRPr>
          </a:p>
          <a:p>
            <a:pPr indent="0" lvl="0" marL="457200" rtl="0" algn="l">
              <a:spcBef>
                <a:spcPts val="0"/>
              </a:spcBef>
              <a:spcAft>
                <a:spcPts val="0"/>
              </a:spcAft>
              <a:buNone/>
            </a:pPr>
            <a:r>
              <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fr">
                <a:solidFill>
                  <a:schemeClr val="dk1"/>
                </a:solidFill>
                <a:latin typeface="Roboto"/>
                <a:ea typeface="Roboto"/>
                <a:cs typeface="Roboto"/>
                <a:sym typeface="Roboto"/>
              </a:rPr>
              <a:t>Croissance et crédibilité sur le marché</a:t>
            </a:r>
            <a:endParaRPr>
              <a:solidFill>
                <a:schemeClr val="dk1"/>
              </a:solidFill>
              <a:latin typeface="Roboto"/>
              <a:ea typeface="Roboto"/>
              <a:cs typeface="Roboto"/>
              <a:sym typeface="Roboto"/>
            </a:endParaRPr>
          </a:p>
          <a:p>
            <a:pPr indent="0" lvl="0" marL="457200" rtl="0" algn="l">
              <a:spcBef>
                <a:spcPts val="0"/>
              </a:spcBef>
              <a:spcAft>
                <a:spcPts val="0"/>
              </a:spcAft>
              <a:buNone/>
            </a:pPr>
            <a:r>
              <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fr">
                <a:solidFill>
                  <a:schemeClr val="dk1"/>
                </a:solidFill>
                <a:latin typeface="Roboto"/>
                <a:ea typeface="Roboto"/>
                <a:cs typeface="Roboto"/>
                <a:sym typeface="Roboto"/>
              </a:rPr>
              <a:t>L’adoption du cloud hybride</a:t>
            </a:r>
            <a:endParaRPr>
              <a:solidFill>
                <a:schemeClr val="dk1"/>
              </a:solidFill>
              <a:latin typeface="Roboto"/>
              <a:ea typeface="Roboto"/>
              <a:cs typeface="Roboto"/>
              <a:sym typeface="Roboto"/>
            </a:endParaRPr>
          </a:p>
          <a:p>
            <a:pPr indent="0" lvl="0" marL="457200" rtl="0" algn="l">
              <a:spcBef>
                <a:spcPts val="0"/>
              </a:spcBef>
              <a:spcAft>
                <a:spcPts val="0"/>
              </a:spcAft>
              <a:buNone/>
            </a:pPr>
            <a:r>
              <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fr">
                <a:solidFill>
                  <a:schemeClr val="dk1"/>
                </a:solidFill>
                <a:latin typeface="Roboto"/>
                <a:ea typeface="Roboto"/>
                <a:cs typeface="Roboto"/>
                <a:sym typeface="Roboto"/>
              </a:rPr>
              <a:t>Perspective d’innovation</a:t>
            </a:r>
            <a:endParaRPr>
              <a:solidFill>
                <a:schemeClr val="dk1"/>
              </a:solidFill>
              <a:latin typeface="Roboto"/>
              <a:ea typeface="Roboto"/>
              <a:cs typeface="Roboto"/>
              <a:sym typeface="Roboto"/>
            </a:endParaRPr>
          </a:p>
          <a:p>
            <a:pPr indent="0" lvl="0" marL="457200" rtl="0" algn="l">
              <a:spcBef>
                <a:spcPts val="0"/>
              </a:spcBef>
              <a:spcAft>
                <a:spcPts val="0"/>
              </a:spcAft>
              <a:buNone/>
            </a:pPr>
            <a:r>
              <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fr">
                <a:solidFill>
                  <a:schemeClr val="dk1"/>
                </a:solidFill>
                <a:latin typeface="Roboto"/>
                <a:ea typeface="Roboto"/>
                <a:cs typeface="Roboto"/>
                <a:sym typeface="Roboto"/>
              </a:rPr>
              <a:t>Connectivité mobile massive et intelligente</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6" name="Shape 156"/>
        <p:cNvGrpSpPr/>
        <p:nvPr/>
      </p:nvGrpSpPr>
      <p:grpSpPr>
        <a:xfrm>
          <a:off x="0" y="0"/>
          <a:ext cx="0" cy="0"/>
          <a:chOff x="0" y="0"/>
          <a:chExt cx="0" cy="0"/>
        </a:xfrm>
      </p:grpSpPr>
      <p:pic>
        <p:nvPicPr>
          <p:cNvPr id="157" name="Google Shape;157;p2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8" name="Google Shape;158;p25"/>
          <p:cNvSpPr txBox="1"/>
          <p:nvPr/>
        </p:nvSpPr>
        <p:spPr>
          <a:xfrm>
            <a:off x="156725" y="186875"/>
            <a:ext cx="8694900" cy="45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2600">
                <a:solidFill>
                  <a:srgbClr val="FFFFFF"/>
                </a:solidFill>
                <a:latin typeface="Roboto"/>
                <a:ea typeface="Roboto"/>
                <a:cs typeface="Roboto"/>
                <a:sym typeface="Roboto"/>
              </a:rPr>
              <a:t>SOURCES</a:t>
            </a:r>
            <a:endParaRPr b="1" sz="2600">
              <a:solidFill>
                <a:srgbClr val="FFFFFF"/>
              </a:solidFill>
              <a:latin typeface="Roboto"/>
              <a:ea typeface="Roboto"/>
              <a:cs typeface="Roboto"/>
              <a:sym typeface="Roboto"/>
            </a:endParaRPr>
          </a:p>
        </p:txBody>
      </p:sp>
      <p:sp>
        <p:nvSpPr>
          <p:cNvPr id="159" name="Google Shape;159;p25"/>
          <p:cNvSpPr txBox="1"/>
          <p:nvPr/>
        </p:nvSpPr>
        <p:spPr>
          <a:xfrm>
            <a:off x="123950" y="1245000"/>
            <a:ext cx="8694900" cy="38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u="sng">
                <a:solidFill>
                  <a:srgbClr val="FFFFFF"/>
                </a:solidFill>
                <a:latin typeface="Roboto"/>
                <a:ea typeface="Roboto"/>
                <a:cs typeface="Roboto"/>
                <a:sym typeface="Roboto"/>
                <a:hlinkClick r:id="rId4">
                  <a:extLst>
                    <a:ext uri="{A12FA001-AC4F-418D-AE19-62706E023703}">
                      <ahyp:hlinkClr val="tx"/>
                    </a:ext>
                  </a:extLst>
                </a:hlinkClick>
              </a:rPr>
              <a:t>https://www.delaware.pro/fr-fr/solutions/cloud-computing</a:t>
            </a:r>
            <a:endParaRPr>
              <a:solidFill>
                <a:srgbClr val="FFFFFF"/>
              </a:solidFill>
              <a:latin typeface="Roboto"/>
              <a:ea typeface="Roboto"/>
              <a:cs typeface="Roboto"/>
              <a:sym typeface="Roboto"/>
            </a:endParaRPr>
          </a:p>
          <a:p>
            <a:pPr indent="0" lvl="0" marL="0" rtl="0" algn="l">
              <a:spcBef>
                <a:spcPts val="0"/>
              </a:spcBef>
              <a:spcAft>
                <a:spcPts val="0"/>
              </a:spcAft>
              <a:buNone/>
            </a:pPr>
            <a:r>
              <a:rPr lang="fr" u="sng">
                <a:solidFill>
                  <a:srgbClr val="FFFFFF"/>
                </a:solidFill>
                <a:latin typeface="Roboto"/>
                <a:ea typeface="Roboto"/>
                <a:cs typeface="Roboto"/>
                <a:sym typeface="Roboto"/>
                <a:hlinkClick r:id="rId5">
                  <a:extLst>
                    <a:ext uri="{A12FA001-AC4F-418D-AE19-62706E023703}">
                      <ahyp:hlinkClr val="tx"/>
                    </a:ext>
                  </a:extLst>
                </a:hlinkClick>
              </a:rPr>
              <a:t>https://lespepitestech.com/</a:t>
            </a:r>
            <a:endParaRPr>
              <a:solidFill>
                <a:srgbClr val="FFFFFF"/>
              </a:solidFill>
              <a:latin typeface="Roboto"/>
              <a:ea typeface="Roboto"/>
              <a:cs typeface="Roboto"/>
              <a:sym typeface="Roboto"/>
            </a:endParaRPr>
          </a:p>
          <a:p>
            <a:pPr indent="0" lvl="0" marL="0" rtl="0" algn="l">
              <a:spcBef>
                <a:spcPts val="0"/>
              </a:spcBef>
              <a:spcAft>
                <a:spcPts val="0"/>
              </a:spcAft>
              <a:buNone/>
            </a:pPr>
            <a:r>
              <a:rPr lang="fr" u="sng">
                <a:solidFill>
                  <a:srgbClr val="FFFFFF"/>
                </a:solidFill>
                <a:latin typeface="Roboto"/>
                <a:ea typeface="Roboto"/>
                <a:cs typeface="Roboto"/>
                <a:sym typeface="Roboto"/>
                <a:hlinkClick r:id="rId6">
                  <a:extLst>
                    <a:ext uri="{A12FA001-AC4F-418D-AE19-62706E023703}">
                      <ahyp:hlinkClr val="tx"/>
                    </a:ext>
                  </a:extLst>
                </a:hlinkClick>
              </a:rPr>
              <a:t>https://flipboard.com/@alonswartz/cloud-computing-4s4so98hz</a:t>
            </a:r>
            <a:endParaRPr>
              <a:solidFill>
                <a:srgbClr val="FFFFFF"/>
              </a:solidFill>
              <a:latin typeface="Roboto"/>
              <a:ea typeface="Roboto"/>
              <a:cs typeface="Roboto"/>
              <a:sym typeface="Roboto"/>
            </a:endParaRPr>
          </a:p>
          <a:p>
            <a:pPr indent="0" lvl="0" marL="0" rtl="0" algn="l">
              <a:spcBef>
                <a:spcPts val="0"/>
              </a:spcBef>
              <a:spcAft>
                <a:spcPts val="0"/>
              </a:spcAft>
              <a:buNone/>
            </a:pPr>
            <a:r>
              <a:rPr lang="fr" u="sng">
                <a:solidFill>
                  <a:srgbClr val="FFFFFF"/>
                </a:solidFill>
                <a:latin typeface="Roboto"/>
                <a:ea typeface="Roboto"/>
                <a:cs typeface="Roboto"/>
                <a:sym typeface="Roboto"/>
                <a:hlinkClick r:id="rId7">
                  <a:extLst>
                    <a:ext uri="{A12FA001-AC4F-418D-AE19-62706E023703}">
                      <ahyp:hlinkClr val="tx"/>
                    </a:ext>
                  </a:extLst>
                </a:hlinkClick>
              </a:rPr>
              <a:t>https://blog.advancia-itsystem.com/differents-types-de-cloud-computing/#.X9jjiFVKiUk</a:t>
            </a:r>
            <a:endParaRPr>
              <a:solidFill>
                <a:srgbClr val="FFFFFF"/>
              </a:solidFill>
              <a:latin typeface="Roboto"/>
              <a:ea typeface="Roboto"/>
              <a:cs typeface="Roboto"/>
              <a:sym typeface="Roboto"/>
            </a:endParaRPr>
          </a:p>
          <a:p>
            <a:pPr indent="0" lvl="0" marL="0" rtl="0" algn="l">
              <a:spcBef>
                <a:spcPts val="0"/>
              </a:spcBef>
              <a:spcAft>
                <a:spcPts val="0"/>
              </a:spcAft>
              <a:buNone/>
            </a:pPr>
            <a:r>
              <a:rPr lang="fr" u="sng">
                <a:solidFill>
                  <a:srgbClr val="FFFFFF"/>
                </a:solidFill>
                <a:latin typeface="Roboto"/>
                <a:ea typeface="Roboto"/>
                <a:cs typeface="Roboto"/>
                <a:sym typeface="Roboto"/>
                <a:hlinkClick r:id="rId8">
                  <a:extLst>
                    <a:ext uri="{A12FA001-AC4F-418D-AE19-62706E023703}">
                      <ahyp:hlinkClr val="tx"/>
                    </a:ext>
                  </a:extLst>
                </a:hlinkClick>
              </a:rPr>
              <a:t>https://www.hebergeurcloud.com/7-predictions-lavenir-cloud-computing/</a:t>
            </a:r>
            <a:endParaRPr>
              <a:solidFill>
                <a:srgbClr val="FFFFFF"/>
              </a:solidFill>
              <a:latin typeface="Roboto"/>
              <a:ea typeface="Roboto"/>
              <a:cs typeface="Roboto"/>
              <a:sym typeface="Roboto"/>
            </a:endParaRPr>
          </a:p>
          <a:p>
            <a:pPr indent="0" lvl="0" marL="0" rtl="0" algn="l">
              <a:spcBef>
                <a:spcPts val="0"/>
              </a:spcBef>
              <a:spcAft>
                <a:spcPts val="0"/>
              </a:spcAft>
              <a:buNone/>
            </a:pPr>
            <a:r>
              <a:rPr lang="fr" u="sng">
                <a:solidFill>
                  <a:srgbClr val="FFFFFF"/>
                </a:solidFill>
                <a:latin typeface="Roboto"/>
                <a:ea typeface="Roboto"/>
                <a:cs typeface="Roboto"/>
                <a:sym typeface="Roboto"/>
                <a:hlinkClick r:id="rId9">
                  <a:extLst>
                    <a:ext uri="{A12FA001-AC4F-418D-AE19-62706E023703}">
                      <ahyp:hlinkClr val="tx"/>
                    </a:ext>
                  </a:extLst>
                </a:hlinkClick>
              </a:rPr>
              <a:t>https://azure.microsoft.com/fr-fr/overview/what-is-cloud-computing/</a:t>
            </a:r>
            <a:endParaRPr>
              <a:solidFill>
                <a:srgbClr val="FFFFFF"/>
              </a:solidFill>
              <a:latin typeface="Roboto"/>
              <a:ea typeface="Roboto"/>
              <a:cs typeface="Roboto"/>
              <a:sym typeface="Roboto"/>
            </a:endParaRPr>
          </a:p>
          <a:p>
            <a:pPr indent="0" lvl="0" marL="0" rtl="0" algn="l">
              <a:spcBef>
                <a:spcPts val="0"/>
              </a:spcBef>
              <a:spcAft>
                <a:spcPts val="0"/>
              </a:spcAft>
              <a:buNone/>
            </a:pPr>
            <a:r>
              <a:rPr lang="fr" u="sng">
                <a:solidFill>
                  <a:srgbClr val="FFFFFF"/>
                </a:solidFill>
                <a:latin typeface="Roboto"/>
                <a:ea typeface="Roboto"/>
                <a:cs typeface="Roboto"/>
                <a:sym typeface="Roboto"/>
                <a:hlinkClick r:id="rId10">
                  <a:extLst>
                    <a:ext uri="{A12FA001-AC4F-418D-AE19-62706E023703}">
                      <ahyp:hlinkClr val="tx"/>
                    </a:ext>
                  </a:extLst>
                </a:hlinkClick>
              </a:rPr>
              <a:t>https://www.blogdumoderateur.com/formations-bdmskills-seo-82/</a:t>
            </a:r>
            <a:endParaRPr>
              <a:solidFill>
                <a:srgbClr val="FFFFFF"/>
              </a:solidFill>
              <a:latin typeface="Roboto"/>
              <a:ea typeface="Roboto"/>
              <a:cs typeface="Roboto"/>
              <a:sym typeface="Roboto"/>
            </a:endParaRPr>
          </a:p>
          <a:p>
            <a:pPr indent="0" lvl="0" marL="0" rtl="0" algn="l">
              <a:spcBef>
                <a:spcPts val="0"/>
              </a:spcBef>
              <a:spcAft>
                <a:spcPts val="0"/>
              </a:spcAft>
              <a:buNone/>
            </a:pPr>
            <a:r>
              <a:rPr lang="fr" u="sng">
                <a:solidFill>
                  <a:srgbClr val="FFFFFF"/>
                </a:solidFill>
                <a:latin typeface="Roboto"/>
                <a:ea typeface="Roboto"/>
                <a:cs typeface="Roboto"/>
                <a:sym typeface="Roboto"/>
                <a:hlinkClick r:id="rId11">
                  <a:extLst>
                    <a:ext uri="{A12FA001-AC4F-418D-AE19-62706E023703}">
                      <ahyp:hlinkClr val="tx"/>
                    </a:ext>
                  </a:extLst>
                </a:hlinkClick>
              </a:rPr>
              <a:t>https://www.flaticon.com/</a:t>
            </a:r>
            <a:endParaRPr>
              <a:solidFill>
                <a:srgbClr val="FFFFFF"/>
              </a:solidFill>
              <a:latin typeface="Roboto"/>
              <a:ea typeface="Roboto"/>
              <a:cs typeface="Roboto"/>
              <a:sym typeface="Roboto"/>
            </a:endParaRPr>
          </a:p>
          <a:p>
            <a:pPr indent="0" lvl="0" marL="0" rtl="0" algn="l">
              <a:spcBef>
                <a:spcPts val="0"/>
              </a:spcBef>
              <a:spcAft>
                <a:spcPts val="0"/>
              </a:spcAft>
              <a:buNone/>
            </a:pPr>
            <a:r>
              <a:rPr lang="fr" u="sng">
                <a:solidFill>
                  <a:srgbClr val="FFFFFF"/>
                </a:solidFill>
                <a:latin typeface="Roboto"/>
                <a:ea typeface="Roboto"/>
                <a:cs typeface="Roboto"/>
                <a:sym typeface="Roboto"/>
                <a:hlinkClick r:id="rId12">
                  <a:extLst>
                    <a:ext uri="{A12FA001-AC4F-418D-AE19-62706E023703}">
                      <ahyp:hlinkClr val="tx"/>
                    </a:ext>
                  </a:extLst>
                </a:hlinkClick>
              </a:rPr>
              <a:t>https://www.google.com/</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72" name="Shape 72"/>
        <p:cNvGrpSpPr/>
        <p:nvPr/>
      </p:nvGrpSpPr>
      <p:grpSpPr>
        <a:xfrm>
          <a:off x="0" y="0"/>
          <a:ext cx="0" cy="0"/>
          <a:chOff x="0" y="0"/>
          <a:chExt cx="0" cy="0"/>
        </a:xfrm>
      </p:grpSpPr>
      <p:sp>
        <p:nvSpPr>
          <p:cNvPr id="73" name="Google Shape;73;p14"/>
          <p:cNvSpPr txBox="1"/>
          <p:nvPr>
            <p:ph type="title"/>
          </p:nvPr>
        </p:nvSpPr>
        <p:spPr>
          <a:xfrm>
            <a:off x="383125" y="2065350"/>
            <a:ext cx="36873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
              <a:t>LE CLOUD COMPUTING</a:t>
            </a:r>
            <a:endParaRPr/>
          </a:p>
        </p:txBody>
      </p:sp>
      <p:sp>
        <p:nvSpPr>
          <p:cNvPr id="74" name="Google Shape;74;p14"/>
          <p:cNvSpPr txBox="1"/>
          <p:nvPr/>
        </p:nvSpPr>
        <p:spPr>
          <a:xfrm>
            <a:off x="4572000" y="410125"/>
            <a:ext cx="4259400" cy="4259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i="1" lang="fr" sz="1800">
                <a:solidFill>
                  <a:srgbClr val="FAFAFA"/>
                </a:solidFill>
                <a:latin typeface="Roboto"/>
                <a:ea typeface="Roboto"/>
                <a:cs typeface="Roboto"/>
                <a:sym typeface="Roboto"/>
              </a:rPr>
              <a:t>Qu'est ce que le cloud computing ?</a:t>
            </a:r>
            <a:endParaRPr b="1" i="1" sz="1800">
              <a:solidFill>
                <a:srgbClr val="FAFAFA"/>
              </a:solidFill>
              <a:latin typeface="Roboto"/>
              <a:ea typeface="Roboto"/>
              <a:cs typeface="Roboto"/>
              <a:sym typeface="Roboto"/>
            </a:endParaRPr>
          </a:p>
          <a:p>
            <a:pPr indent="0" lvl="0" marL="0" rtl="0" algn="l">
              <a:lnSpc>
                <a:spcPct val="115000"/>
              </a:lnSpc>
              <a:spcBef>
                <a:spcPts val="1000"/>
              </a:spcBef>
              <a:spcAft>
                <a:spcPts val="1000"/>
              </a:spcAft>
              <a:buNone/>
            </a:pPr>
            <a:r>
              <a:rPr i="1" lang="fr" sz="1600">
                <a:solidFill>
                  <a:srgbClr val="FAFAFA"/>
                </a:solidFill>
                <a:latin typeface="Roboto"/>
                <a:ea typeface="Roboto"/>
                <a:cs typeface="Roboto"/>
                <a:sym typeface="Roboto"/>
              </a:rPr>
              <a:t>Le cloud computing </a:t>
            </a:r>
            <a:r>
              <a:rPr i="1" lang="fr" sz="1600">
                <a:solidFill>
                  <a:srgbClr val="F8F9FA"/>
                </a:solidFill>
                <a:latin typeface="Roboto"/>
                <a:ea typeface="Roboto"/>
                <a:cs typeface="Roboto"/>
                <a:sym typeface="Roboto"/>
              </a:rPr>
              <a:t>est </a:t>
            </a:r>
            <a:r>
              <a:rPr i="1" lang="fr" sz="1600">
                <a:solidFill>
                  <a:srgbClr val="F8F9FA"/>
                </a:solidFill>
                <a:latin typeface="Roboto"/>
                <a:ea typeface="Roboto"/>
                <a:cs typeface="Roboto"/>
                <a:sym typeface="Roboto"/>
              </a:rPr>
              <a:t>l'accès</a:t>
            </a:r>
            <a:r>
              <a:rPr i="1" lang="fr" sz="1600">
                <a:solidFill>
                  <a:srgbClr val="F8F9FA"/>
                </a:solidFill>
                <a:latin typeface="Roboto"/>
                <a:ea typeface="Roboto"/>
                <a:cs typeface="Roboto"/>
                <a:sym typeface="Roboto"/>
              </a:rPr>
              <a:t> à des services informatiques (notamment des serveurs, du stockage, des bases de données, la gestion réseau, des logiciels, des outils d’analyse, l’intelligence artificielle) via Internet (le cloud) dans le but d’offrir une innovation plus rapide, des ressources flexibles et des économies d’échelle. </a:t>
            </a:r>
            <a:endParaRPr i="1" sz="1600">
              <a:solidFill>
                <a:srgbClr val="737373"/>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78" name="Shape 78"/>
        <p:cNvGrpSpPr/>
        <p:nvPr/>
      </p:nvGrpSpPr>
      <p:grpSpPr>
        <a:xfrm>
          <a:off x="0" y="0"/>
          <a:ext cx="0" cy="0"/>
          <a:chOff x="0" y="0"/>
          <a:chExt cx="0" cy="0"/>
        </a:xfrm>
      </p:grpSpPr>
      <p:pic>
        <p:nvPicPr>
          <p:cNvPr id="79" name="Google Shape;79;p15"/>
          <p:cNvPicPr preferRelativeResize="0"/>
          <p:nvPr/>
        </p:nvPicPr>
        <p:blipFill rotWithShape="1">
          <a:blip r:embed="rId3">
            <a:alphaModFix/>
          </a:blip>
          <a:srcRect b="0" l="20189" r="20183" t="0"/>
          <a:stretch/>
        </p:blipFill>
        <p:spPr>
          <a:xfrm>
            <a:off x="-9150" y="0"/>
            <a:ext cx="4594497" cy="5143501"/>
          </a:xfrm>
          <a:prstGeom prst="rect">
            <a:avLst/>
          </a:prstGeom>
          <a:noFill/>
          <a:ln>
            <a:noFill/>
          </a:ln>
        </p:spPr>
      </p:pic>
      <p:sp>
        <p:nvSpPr>
          <p:cNvPr id="80" name="Google Shape;80;p15"/>
          <p:cNvSpPr txBox="1"/>
          <p:nvPr>
            <p:ph type="title"/>
          </p:nvPr>
        </p:nvSpPr>
        <p:spPr>
          <a:xfrm>
            <a:off x="265500" y="1830600"/>
            <a:ext cx="4045200" cy="14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chemeClr val="lt1"/>
                </a:solidFill>
              </a:rPr>
              <a:t>DATES </a:t>
            </a:r>
            <a:r>
              <a:rPr lang="fr">
                <a:solidFill>
                  <a:schemeClr val="lt1"/>
                </a:solidFill>
              </a:rPr>
              <a:t>IMPORTANTES</a:t>
            </a:r>
            <a:endParaRPr>
              <a:solidFill>
                <a:schemeClr val="lt1"/>
              </a:solidFill>
            </a:endParaRPr>
          </a:p>
        </p:txBody>
      </p:sp>
      <p:sp>
        <p:nvSpPr>
          <p:cNvPr id="81" name="Google Shape;81;p15"/>
          <p:cNvSpPr txBox="1"/>
          <p:nvPr>
            <p:ph idx="2" type="body"/>
          </p:nvPr>
        </p:nvSpPr>
        <p:spPr>
          <a:xfrm>
            <a:off x="4967800" y="724200"/>
            <a:ext cx="3978600" cy="36951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Char char="●"/>
            </a:pPr>
            <a:r>
              <a:rPr b="1" lang="fr" sz="2400" u="sng"/>
              <a:t>1950:</a:t>
            </a:r>
            <a:r>
              <a:rPr lang="fr" sz="2400"/>
              <a:t> Invention du principe</a:t>
            </a:r>
            <a:endParaRPr sz="2400"/>
          </a:p>
          <a:p>
            <a:pPr indent="-381000" lvl="0" marL="457200" rtl="0" algn="l">
              <a:spcBef>
                <a:spcPts val="0"/>
              </a:spcBef>
              <a:spcAft>
                <a:spcPts val="0"/>
              </a:spcAft>
              <a:buSzPts val="2400"/>
              <a:buChar char="●"/>
            </a:pPr>
            <a:r>
              <a:rPr b="1" lang="fr" sz="2400" u="sng"/>
              <a:t>2000:</a:t>
            </a:r>
            <a:r>
              <a:rPr lang="fr" sz="2400"/>
              <a:t> Début des </a:t>
            </a:r>
            <a:r>
              <a:rPr lang="fr" sz="2400"/>
              <a:t>hébergeurs</a:t>
            </a:r>
            <a:r>
              <a:rPr lang="fr" sz="2400"/>
              <a:t> web</a:t>
            </a:r>
            <a:endParaRPr sz="2400"/>
          </a:p>
          <a:p>
            <a:pPr indent="-381000" lvl="0" marL="457200" rtl="0" algn="l">
              <a:spcBef>
                <a:spcPts val="0"/>
              </a:spcBef>
              <a:spcAft>
                <a:spcPts val="0"/>
              </a:spcAft>
              <a:buSzPts val="2400"/>
              <a:buChar char="●"/>
            </a:pPr>
            <a:r>
              <a:rPr b="1" lang="fr" sz="2400" u="sng"/>
              <a:t>2000:</a:t>
            </a:r>
            <a:r>
              <a:rPr lang="fr" sz="2400"/>
              <a:t> </a:t>
            </a:r>
            <a:r>
              <a:rPr lang="fr" sz="2400"/>
              <a:t>Définition</a:t>
            </a:r>
            <a:r>
              <a:rPr lang="fr" sz="2400"/>
              <a:t> de </a:t>
            </a:r>
            <a:r>
              <a:rPr lang="fr" sz="2400"/>
              <a:t>l'appellation</a:t>
            </a:r>
            <a:r>
              <a:rPr lang="fr" sz="2400"/>
              <a:t> cloud computing par Google et Amazon</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85" name="Shape 85"/>
        <p:cNvGrpSpPr/>
        <p:nvPr/>
      </p:nvGrpSpPr>
      <p:grpSpPr>
        <a:xfrm>
          <a:off x="0" y="0"/>
          <a:ext cx="0" cy="0"/>
          <a:chOff x="0" y="0"/>
          <a:chExt cx="0" cy="0"/>
        </a:xfrm>
      </p:grpSpPr>
      <p:sp>
        <p:nvSpPr>
          <p:cNvPr id="86" name="Google Shape;86;p16"/>
          <p:cNvSpPr txBox="1"/>
          <p:nvPr>
            <p:ph type="title"/>
          </p:nvPr>
        </p:nvSpPr>
        <p:spPr>
          <a:xfrm>
            <a:off x="383125" y="2065350"/>
            <a:ext cx="36873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
              <a:t>LE CLOUD COMPUTING</a:t>
            </a:r>
            <a:endParaRPr/>
          </a:p>
        </p:txBody>
      </p:sp>
      <p:sp>
        <p:nvSpPr>
          <p:cNvPr id="87" name="Google Shape;87;p16"/>
          <p:cNvSpPr txBox="1"/>
          <p:nvPr/>
        </p:nvSpPr>
        <p:spPr>
          <a:xfrm>
            <a:off x="4572000" y="410125"/>
            <a:ext cx="4259400" cy="4259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i="1" lang="fr" sz="1800">
                <a:solidFill>
                  <a:srgbClr val="FAFAFA"/>
                </a:solidFill>
                <a:latin typeface="Roboto"/>
                <a:ea typeface="Roboto"/>
                <a:cs typeface="Roboto"/>
                <a:sym typeface="Roboto"/>
              </a:rPr>
              <a:t>L'intérêt</a:t>
            </a:r>
            <a:r>
              <a:rPr b="1" i="1" lang="fr" sz="1800">
                <a:solidFill>
                  <a:srgbClr val="FAFAFA"/>
                </a:solidFill>
                <a:latin typeface="Roboto"/>
                <a:ea typeface="Roboto"/>
                <a:cs typeface="Roboto"/>
                <a:sym typeface="Roboto"/>
              </a:rPr>
              <a:t> du cloud computing</a:t>
            </a:r>
            <a:endParaRPr b="1" i="1" sz="1800">
              <a:solidFill>
                <a:srgbClr val="FAFAFA"/>
              </a:solidFill>
              <a:latin typeface="Roboto"/>
              <a:ea typeface="Roboto"/>
              <a:cs typeface="Roboto"/>
              <a:sym typeface="Roboto"/>
            </a:endParaRPr>
          </a:p>
          <a:p>
            <a:pPr indent="0" lvl="0" marL="0" rtl="0" algn="l">
              <a:lnSpc>
                <a:spcPct val="115000"/>
              </a:lnSpc>
              <a:spcBef>
                <a:spcPts val="1000"/>
              </a:spcBef>
              <a:spcAft>
                <a:spcPts val="0"/>
              </a:spcAft>
              <a:buNone/>
            </a:pPr>
            <a:r>
              <a:rPr i="1" lang="fr" sz="1600">
                <a:solidFill>
                  <a:srgbClr val="FAFAFA"/>
                </a:solidFill>
                <a:latin typeface="Roboto"/>
                <a:ea typeface="Roboto"/>
                <a:cs typeface="Roboto"/>
                <a:sym typeface="Roboto"/>
              </a:rPr>
              <a:t>Le cloud computing </a:t>
            </a:r>
            <a:r>
              <a:rPr i="1" lang="fr" sz="1600">
                <a:solidFill>
                  <a:srgbClr val="F8F9FA"/>
                </a:solidFill>
                <a:latin typeface="Roboto"/>
                <a:ea typeface="Roboto"/>
                <a:cs typeface="Roboto"/>
                <a:sym typeface="Roboto"/>
              </a:rPr>
              <a:t>a pour intérêt:</a:t>
            </a:r>
            <a:endParaRPr i="1" sz="1600">
              <a:solidFill>
                <a:srgbClr val="F8F9FA"/>
              </a:solidFill>
              <a:latin typeface="Roboto"/>
              <a:ea typeface="Roboto"/>
              <a:cs typeface="Roboto"/>
              <a:sym typeface="Roboto"/>
            </a:endParaRPr>
          </a:p>
          <a:p>
            <a:pPr indent="-330200" lvl="0" marL="457200" rtl="0" algn="l">
              <a:lnSpc>
                <a:spcPct val="115000"/>
              </a:lnSpc>
              <a:spcBef>
                <a:spcPts val="1000"/>
              </a:spcBef>
              <a:spcAft>
                <a:spcPts val="0"/>
              </a:spcAft>
              <a:buClr>
                <a:srgbClr val="F8F9FA"/>
              </a:buClr>
              <a:buSzPts val="1600"/>
              <a:buFont typeface="Roboto"/>
              <a:buChar char="●"/>
            </a:pPr>
            <a:r>
              <a:rPr i="1" lang="fr" sz="1600">
                <a:solidFill>
                  <a:srgbClr val="F8F9FA"/>
                </a:solidFill>
                <a:latin typeface="Roboto"/>
                <a:ea typeface="Roboto"/>
                <a:cs typeface="Roboto"/>
                <a:sym typeface="Roboto"/>
              </a:rPr>
              <a:t>une réduction des coûts car l’investissement matériel est réduit</a:t>
            </a:r>
            <a:endParaRPr i="1" sz="1600">
              <a:solidFill>
                <a:srgbClr val="F8F9FA"/>
              </a:solidFill>
              <a:latin typeface="Roboto"/>
              <a:ea typeface="Roboto"/>
              <a:cs typeface="Roboto"/>
              <a:sym typeface="Roboto"/>
            </a:endParaRPr>
          </a:p>
          <a:p>
            <a:pPr indent="-330200" lvl="0" marL="457200" rtl="0" algn="l">
              <a:lnSpc>
                <a:spcPct val="115000"/>
              </a:lnSpc>
              <a:spcBef>
                <a:spcPts val="0"/>
              </a:spcBef>
              <a:spcAft>
                <a:spcPts val="0"/>
              </a:spcAft>
              <a:buClr>
                <a:srgbClr val="F8F9FA"/>
              </a:buClr>
              <a:buSzPts val="1600"/>
              <a:buFont typeface="Roboto"/>
              <a:buChar char="●"/>
            </a:pPr>
            <a:r>
              <a:rPr i="1" lang="fr" sz="1600">
                <a:solidFill>
                  <a:srgbClr val="F8F9FA"/>
                </a:solidFill>
                <a:latin typeface="Roboto"/>
                <a:ea typeface="Roboto"/>
                <a:cs typeface="Roboto"/>
                <a:sym typeface="Roboto"/>
              </a:rPr>
              <a:t>accessibilité permanente et n’importe où </a:t>
            </a:r>
            <a:endParaRPr i="1" sz="1600">
              <a:solidFill>
                <a:srgbClr val="F8F9FA"/>
              </a:solidFill>
              <a:latin typeface="Roboto"/>
              <a:ea typeface="Roboto"/>
              <a:cs typeface="Roboto"/>
              <a:sym typeface="Roboto"/>
            </a:endParaRPr>
          </a:p>
          <a:p>
            <a:pPr indent="-330200" lvl="0" marL="457200" rtl="0" algn="l">
              <a:lnSpc>
                <a:spcPct val="115000"/>
              </a:lnSpc>
              <a:spcBef>
                <a:spcPts val="0"/>
              </a:spcBef>
              <a:spcAft>
                <a:spcPts val="0"/>
              </a:spcAft>
              <a:buClr>
                <a:srgbClr val="F8F9FA"/>
              </a:buClr>
              <a:buSzPts val="1600"/>
              <a:buFont typeface="Roboto"/>
              <a:buChar char="●"/>
            </a:pPr>
            <a:r>
              <a:rPr i="1" lang="fr" sz="1600">
                <a:solidFill>
                  <a:srgbClr val="F8F9FA"/>
                </a:solidFill>
                <a:latin typeface="Roboto"/>
                <a:ea typeface="Roboto"/>
                <a:cs typeface="Roboto"/>
                <a:sym typeface="Roboto"/>
              </a:rPr>
              <a:t>la performance</a:t>
            </a:r>
            <a:endParaRPr i="1" sz="1600">
              <a:solidFill>
                <a:srgbClr val="F8F9FA"/>
              </a:solidFill>
              <a:latin typeface="Roboto"/>
              <a:ea typeface="Roboto"/>
              <a:cs typeface="Roboto"/>
              <a:sym typeface="Roboto"/>
            </a:endParaRPr>
          </a:p>
          <a:p>
            <a:pPr indent="-330200" lvl="0" marL="457200" rtl="0" algn="l">
              <a:lnSpc>
                <a:spcPct val="115000"/>
              </a:lnSpc>
              <a:spcBef>
                <a:spcPts val="0"/>
              </a:spcBef>
              <a:spcAft>
                <a:spcPts val="0"/>
              </a:spcAft>
              <a:buClr>
                <a:srgbClr val="F8F9FA"/>
              </a:buClr>
              <a:buSzPts val="1600"/>
              <a:buFont typeface="Roboto"/>
              <a:buChar char="●"/>
            </a:pPr>
            <a:r>
              <a:rPr i="1" lang="fr" sz="1600">
                <a:solidFill>
                  <a:srgbClr val="F8F9FA"/>
                </a:solidFill>
                <a:latin typeface="Roboto"/>
                <a:ea typeface="Roboto"/>
                <a:cs typeface="Roboto"/>
                <a:sym typeface="Roboto"/>
              </a:rPr>
              <a:t>la fiabilité</a:t>
            </a:r>
            <a:endParaRPr i="1" sz="1600">
              <a:solidFill>
                <a:srgbClr val="F8F9FA"/>
              </a:solidFill>
              <a:latin typeface="Roboto"/>
              <a:ea typeface="Roboto"/>
              <a:cs typeface="Roboto"/>
              <a:sym typeface="Roboto"/>
            </a:endParaRPr>
          </a:p>
          <a:p>
            <a:pPr indent="-330200" lvl="0" marL="457200" rtl="0" algn="l">
              <a:lnSpc>
                <a:spcPct val="115000"/>
              </a:lnSpc>
              <a:spcBef>
                <a:spcPts val="0"/>
              </a:spcBef>
              <a:spcAft>
                <a:spcPts val="0"/>
              </a:spcAft>
              <a:buClr>
                <a:srgbClr val="F8F9FA"/>
              </a:buClr>
              <a:buSzPts val="1600"/>
              <a:buFont typeface="Roboto"/>
              <a:buChar char="●"/>
            </a:pPr>
            <a:r>
              <a:rPr i="1" lang="fr" sz="1600">
                <a:solidFill>
                  <a:srgbClr val="F8F9FA"/>
                </a:solidFill>
                <a:latin typeface="Roboto"/>
                <a:ea typeface="Roboto"/>
                <a:cs typeface="Roboto"/>
                <a:sym typeface="Roboto"/>
              </a:rPr>
              <a:t>la sécurité</a:t>
            </a:r>
            <a:endParaRPr i="1" sz="1600">
              <a:solidFill>
                <a:srgbClr val="F8F9FA"/>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1" name="Shape 91"/>
        <p:cNvGrpSpPr/>
        <p:nvPr/>
      </p:nvGrpSpPr>
      <p:grpSpPr>
        <a:xfrm>
          <a:off x="0" y="0"/>
          <a:ext cx="0" cy="0"/>
          <a:chOff x="0" y="0"/>
          <a:chExt cx="0" cy="0"/>
        </a:xfrm>
      </p:grpSpPr>
      <p:sp>
        <p:nvSpPr>
          <p:cNvPr id="92" name="Google Shape;92;p17"/>
          <p:cNvSpPr txBox="1"/>
          <p:nvPr>
            <p:ph type="title"/>
          </p:nvPr>
        </p:nvSpPr>
        <p:spPr>
          <a:xfrm>
            <a:off x="460950" y="115100"/>
            <a:ext cx="8222100" cy="1284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fr"/>
              <a:t>DIFFERENTS TYPES</a:t>
            </a:r>
            <a:r>
              <a:rPr lang="fr"/>
              <a:t> </a:t>
            </a:r>
            <a:endParaRPr/>
          </a:p>
          <a:p>
            <a:pPr indent="0" lvl="0" marL="0" rtl="0" algn="ctr">
              <a:spcBef>
                <a:spcPts val="0"/>
              </a:spcBef>
              <a:spcAft>
                <a:spcPts val="0"/>
              </a:spcAft>
              <a:buNone/>
            </a:pPr>
            <a:r>
              <a:rPr lang="fr"/>
              <a:t>DE SERVICES CLOUD</a:t>
            </a:r>
            <a:endParaRPr/>
          </a:p>
        </p:txBody>
      </p:sp>
      <p:cxnSp>
        <p:nvCxnSpPr>
          <p:cNvPr id="93" name="Google Shape;93;p17"/>
          <p:cNvCxnSpPr/>
          <p:nvPr/>
        </p:nvCxnSpPr>
        <p:spPr>
          <a:xfrm>
            <a:off x="3395738" y="2520250"/>
            <a:ext cx="0" cy="1038600"/>
          </a:xfrm>
          <a:prstGeom prst="straightConnector1">
            <a:avLst/>
          </a:prstGeom>
          <a:noFill/>
          <a:ln cap="flat" cmpd="sng" w="9525">
            <a:solidFill>
              <a:srgbClr val="B7B7B7"/>
            </a:solidFill>
            <a:prstDash val="solid"/>
            <a:round/>
            <a:headEnd len="med" w="med" type="none"/>
            <a:tailEnd len="med" w="med" type="none"/>
          </a:ln>
        </p:spPr>
      </p:cxnSp>
      <p:sp>
        <p:nvSpPr>
          <p:cNvPr id="94" name="Google Shape;94;p17"/>
          <p:cNvSpPr txBox="1"/>
          <p:nvPr>
            <p:ph type="title"/>
          </p:nvPr>
        </p:nvSpPr>
        <p:spPr>
          <a:xfrm>
            <a:off x="1232878" y="3558850"/>
            <a:ext cx="1542900" cy="73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fr" sz="1700">
                <a:solidFill>
                  <a:srgbClr val="000000"/>
                </a:solidFill>
              </a:rPr>
              <a:t>SaaS</a:t>
            </a:r>
            <a:endParaRPr b="1" sz="1700">
              <a:solidFill>
                <a:srgbClr val="000000"/>
              </a:solidFill>
            </a:endParaRPr>
          </a:p>
          <a:p>
            <a:pPr indent="0" lvl="0" marL="0" rtl="0" algn="ctr">
              <a:spcBef>
                <a:spcPts val="0"/>
              </a:spcBef>
              <a:spcAft>
                <a:spcPts val="0"/>
              </a:spcAft>
              <a:buNone/>
            </a:pPr>
            <a:r>
              <a:rPr lang="fr" sz="1100">
                <a:solidFill>
                  <a:srgbClr val="737373"/>
                </a:solidFill>
              </a:rPr>
              <a:t>Software as a Service</a:t>
            </a:r>
            <a:endParaRPr sz="1100">
              <a:solidFill>
                <a:srgbClr val="737373"/>
              </a:solidFill>
            </a:endParaRPr>
          </a:p>
        </p:txBody>
      </p:sp>
      <p:cxnSp>
        <p:nvCxnSpPr>
          <p:cNvPr id="95" name="Google Shape;95;p17"/>
          <p:cNvCxnSpPr/>
          <p:nvPr/>
        </p:nvCxnSpPr>
        <p:spPr>
          <a:xfrm>
            <a:off x="6233413" y="2520250"/>
            <a:ext cx="0" cy="1038600"/>
          </a:xfrm>
          <a:prstGeom prst="straightConnector1">
            <a:avLst/>
          </a:prstGeom>
          <a:noFill/>
          <a:ln cap="flat" cmpd="sng" w="9525">
            <a:solidFill>
              <a:srgbClr val="B7B7B7"/>
            </a:solidFill>
            <a:prstDash val="solid"/>
            <a:round/>
            <a:headEnd len="med" w="med" type="none"/>
            <a:tailEnd len="med" w="med" type="none"/>
          </a:ln>
        </p:spPr>
      </p:cxnSp>
      <p:pic>
        <p:nvPicPr>
          <p:cNvPr id="96" name="Google Shape;96;p17"/>
          <p:cNvPicPr preferRelativeResize="0"/>
          <p:nvPr/>
        </p:nvPicPr>
        <p:blipFill>
          <a:blip r:embed="rId3">
            <a:alphaModFix/>
          </a:blip>
          <a:stretch>
            <a:fillRect/>
          </a:stretch>
        </p:blipFill>
        <p:spPr>
          <a:xfrm>
            <a:off x="7117925" y="2493087"/>
            <a:ext cx="1171651" cy="1171625"/>
          </a:xfrm>
          <a:prstGeom prst="rect">
            <a:avLst/>
          </a:prstGeom>
          <a:noFill/>
          <a:ln>
            <a:noFill/>
          </a:ln>
        </p:spPr>
      </p:pic>
      <p:pic>
        <p:nvPicPr>
          <p:cNvPr id="97" name="Google Shape;97;p17"/>
          <p:cNvPicPr preferRelativeResize="0"/>
          <p:nvPr/>
        </p:nvPicPr>
        <p:blipFill>
          <a:blip r:embed="rId4">
            <a:alphaModFix/>
          </a:blip>
          <a:stretch>
            <a:fillRect/>
          </a:stretch>
        </p:blipFill>
        <p:spPr>
          <a:xfrm>
            <a:off x="4172438" y="2436738"/>
            <a:ext cx="1284299" cy="1284301"/>
          </a:xfrm>
          <a:prstGeom prst="rect">
            <a:avLst/>
          </a:prstGeom>
          <a:noFill/>
          <a:ln>
            <a:noFill/>
          </a:ln>
        </p:spPr>
      </p:pic>
      <p:sp>
        <p:nvSpPr>
          <p:cNvPr id="98" name="Google Shape;98;p17"/>
          <p:cNvSpPr txBox="1"/>
          <p:nvPr>
            <p:ph type="title"/>
          </p:nvPr>
        </p:nvSpPr>
        <p:spPr>
          <a:xfrm>
            <a:off x="4057891" y="3699900"/>
            <a:ext cx="1542900" cy="73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fr" sz="1700">
                <a:solidFill>
                  <a:srgbClr val="000000"/>
                </a:solidFill>
              </a:rPr>
              <a:t>IaaS</a:t>
            </a:r>
            <a:endParaRPr b="1" sz="1700">
              <a:solidFill>
                <a:srgbClr val="000000"/>
              </a:solidFill>
            </a:endParaRPr>
          </a:p>
          <a:p>
            <a:pPr indent="0" lvl="0" marL="0" rtl="0" algn="ctr">
              <a:spcBef>
                <a:spcPts val="0"/>
              </a:spcBef>
              <a:spcAft>
                <a:spcPts val="0"/>
              </a:spcAft>
              <a:buNone/>
            </a:pPr>
            <a:r>
              <a:rPr lang="fr" sz="1100">
                <a:solidFill>
                  <a:srgbClr val="737373"/>
                </a:solidFill>
              </a:rPr>
              <a:t>Infrastructure as a Service</a:t>
            </a:r>
            <a:endParaRPr sz="1100">
              <a:solidFill>
                <a:srgbClr val="737373"/>
              </a:solidFill>
            </a:endParaRPr>
          </a:p>
        </p:txBody>
      </p:sp>
      <p:sp>
        <p:nvSpPr>
          <p:cNvPr id="99" name="Google Shape;99;p17"/>
          <p:cNvSpPr txBox="1"/>
          <p:nvPr>
            <p:ph type="title"/>
          </p:nvPr>
        </p:nvSpPr>
        <p:spPr>
          <a:xfrm>
            <a:off x="6932303" y="3699900"/>
            <a:ext cx="1542900" cy="73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fr" sz="1700">
                <a:solidFill>
                  <a:srgbClr val="000000"/>
                </a:solidFill>
              </a:rPr>
              <a:t>PaaS</a:t>
            </a:r>
            <a:endParaRPr b="1" sz="1700">
              <a:solidFill>
                <a:srgbClr val="000000"/>
              </a:solidFill>
            </a:endParaRPr>
          </a:p>
          <a:p>
            <a:pPr indent="0" lvl="0" marL="0" rtl="0" algn="ctr">
              <a:spcBef>
                <a:spcPts val="0"/>
              </a:spcBef>
              <a:spcAft>
                <a:spcPts val="0"/>
              </a:spcAft>
              <a:buNone/>
            </a:pPr>
            <a:r>
              <a:rPr lang="fr" sz="1100">
                <a:solidFill>
                  <a:srgbClr val="737373"/>
                </a:solidFill>
              </a:rPr>
              <a:t>Platform as a Service</a:t>
            </a:r>
            <a:endParaRPr sz="1100">
              <a:solidFill>
                <a:srgbClr val="737373"/>
              </a:solidFill>
            </a:endParaRPr>
          </a:p>
        </p:txBody>
      </p:sp>
      <p:pic>
        <p:nvPicPr>
          <p:cNvPr id="100" name="Google Shape;100;p17"/>
          <p:cNvPicPr preferRelativeResize="0"/>
          <p:nvPr/>
        </p:nvPicPr>
        <p:blipFill>
          <a:blip r:embed="rId5">
            <a:alphaModFix/>
          </a:blip>
          <a:stretch>
            <a:fillRect/>
          </a:stretch>
        </p:blipFill>
        <p:spPr>
          <a:xfrm>
            <a:off x="1464088" y="2499313"/>
            <a:ext cx="1080475" cy="1080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1C75"/>
        </a:solidFill>
      </p:bgPr>
    </p:bg>
    <p:spTree>
      <p:nvGrpSpPr>
        <p:cNvPr id="104" name="Shape 104"/>
        <p:cNvGrpSpPr/>
        <p:nvPr/>
      </p:nvGrpSpPr>
      <p:grpSpPr>
        <a:xfrm>
          <a:off x="0" y="0"/>
          <a:ext cx="0" cy="0"/>
          <a:chOff x="0" y="0"/>
          <a:chExt cx="0" cy="0"/>
        </a:xfrm>
      </p:grpSpPr>
      <p:sp>
        <p:nvSpPr>
          <p:cNvPr id="105" name="Google Shape;105;p18"/>
          <p:cNvSpPr txBox="1"/>
          <p:nvPr>
            <p:ph type="title"/>
          </p:nvPr>
        </p:nvSpPr>
        <p:spPr>
          <a:xfrm>
            <a:off x="881403" y="480550"/>
            <a:ext cx="1542900" cy="73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fr" sz="1700">
                <a:solidFill>
                  <a:srgbClr val="000000"/>
                </a:solidFill>
              </a:rPr>
              <a:t>SaaS</a:t>
            </a:r>
            <a:endParaRPr b="1" sz="1700">
              <a:solidFill>
                <a:srgbClr val="000000"/>
              </a:solidFill>
            </a:endParaRPr>
          </a:p>
          <a:p>
            <a:pPr indent="0" lvl="0" marL="0" rtl="0" algn="ctr">
              <a:spcBef>
                <a:spcPts val="0"/>
              </a:spcBef>
              <a:spcAft>
                <a:spcPts val="0"/>
              </a:spcAft>
              <a:buNone/>
            </a:pPr>
            <a:r>
              <a:rPr lang="fr" sz="1100">
                <a:solidFill>
                  <a:srgbClr val="FFFFFF"/>
                </a:solidFill>
              </a:rPr>
              <a:t>Software as a Service</a:t>
            </a:r>
            <a:endParaRPr sz="1100">
              <a:solidFill>
                <a:srgbClr val="FFFFFF"/>
              </a:solidFill>
            </a:endParaRPr>
          </a:p>
        </p:txBody>
      </p:sp>
      <p:pic>
        <p:nvPicPr>
          <p:cNvPr id="106" name="Google Shape;106;p18"/>
          <p:cNvPicPr preferRelativeResize="0"/>
          <p:nvPr/>
        </p:nvPicPr>
        <p:blipFill>
          <a:blip r:embed="rId3">
            <a:alphaModFix/>
          </a:blip>
          <a:stretch>
            <a:fillRect/>
          </a:stretch>
        </p:blipFill>
        <p:spPr>
          <a:xfrm>
            <a:off x="4889592" y="1072033"/>
            <a:ext cx="2999500" cy="2999425"/>
          </a:xfrm>
          <a:prstGeom prst="rect">
            <a:avLst/>
          </a:prstGeom>
          <a:noFill/>
          <a:ln>
            <a:noFill/>
          </a:ln>
        </p:spPr>
      </p:pic>
      <p:sp>
        <p:nvSpPr>
          <p:cNvPr id="107" name="Google Shape;107;p18"/>
          <p:cNvSpPr txBox="1"/>
          <p:nvPr/>
        </p:nvSpPr>
        <p:spPr>
          <a:xfrm>
            <a:off x="260000" y="1384725"/>
            <a:ext cx="2672400" cy="3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FFFFFF"/>
                </a:solidFill>
                <a:latin typeface="Roboto"/>
                <a:ea typeface="Roboto"/>
                <a:cs typeface="Roboto"/>
                <a:sym typeface="Roboto"/>
              </a:rPr>
              <a:t>Le SaaS est un ensemble de logiciels et applications accessible par le biais d’une interface distante et une simple connexion internet.</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a:p>
            <a:pPr indent="0" lvl="0" marL="0" rtl="0" algn="l">
              <a:spcBef>
                <a:spcPts val="0"/>
              </a:spcBef>
              <a:spcAft>
                <a:spcPts val="0"/>
              </a:spcAft>
              <a:buNone/>
            </a:pPr>
            <a:r>
              <a:rPr lang="fr">
                <a:solidFill>
                  <a:srgbClr val="FFFFFF"/>
                </a:solidFill>
                <a:latin typeface="Roboto"/>
                <a:ea typeface="Roboto"/>
                <a:cs typeface="Roboto"/>
                <a:sym typeface="Roboto"/>
              </a:rPr>
              <a:t>Exemple: Office 365</a:t>
            </a:r>
            <a:endParaRPr>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111" name="Shape 111"/>
        <p:cNvGrpSpPr/>
        <p:nvPr/>
      </p:nvGrpSpPr>
      <p:grpSpPr>
        <a:xfrm>
          <a:off x="0" y="0"/>
          <a:ext cx="0" cy="0"/>
          <a:chOff x="0" y="0"/>
          <a:chExt cx="0" cy="0"/>
        </a:xfrm>
      </p:grpSpPr>
      <p:sp>
        <p:nvSpPr>
          <p:cNvPr id="112" name="Google Shape;112;p19"/>
          <p:cNvSpPr txBox="1"/>
          <p:nvPr>
            <p:ph type="title"/>
          </p:nvPr>
        </p:nvSpPr>
        <p:spPr>
          <a:xfrm>
            <a:off x="881403" y="651825"/>
            <a:ext cx="1542900" cy="73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fr" sz="1700">
                <a:solidFill>
                  <a:srgbClr val="000000"/>
                </a:solidFill>
              </a:rPr>
              <a:t>IaaS</a:t>
            </a:r>
            <a:endParaRPr b="1" sz="1700">
              <a:solidFill>
                <a:srgbClr val="000000"/>
              </a:solidFill>
            </a:endParaRPr>
          </a:p>
          <a:p>
            <a:pPr indent="0" lvl="0" marL="0" rtl="0" algn="ctr">
              <a:spcBef>
                <a:spcPts val="0"/>
              </a:spcBef>
              <a:spcAft>
                <a:spcPts val="0"/>
              </a:spcAft>
              <a:buNone/>
            </a:pPr>
            <a:r>
              <a:rPr lang="fr" sz="1100">
                <a:solidFill>
                  <a:srgbClr val="FFFFFF"/>
                </a:solidFill>
              </a:rPr>
              <a:t>Infrastructure as a Service</a:t>
            </a:r>
            <a:endParaRPr sz="1100">
              <a:solidFill>
                <a:srgbClr val="FFFFFF"/>
              </a:solidFill>
            </a:endParaRPr>
          </a:p>
          <a:p>
            <a:pPr indent="0" lvl="0" marL="0" rtl="0" algn="ctr">
              <a:spcBef>
                <a:spcPts val="0"/>
              </a:spcBef>
              <a:spcAft>
                <a:spcPts val="0"/>
              </a:spcAft>
              <a:buNone/>
            </a:pPr>
            <a:r>
              <a:t/>
            </a:r>
            <a:endParaRPr b="1" sz="1700">
              <a:solidFill>
                <a:srgbClr val="000000"/>
              </a:solidFill>
            </a:endParaRPr>
          </a:p>
        </p:txBody>
      </p:sp>
      <p:sp>
        <p:nvSpPr>
          <p:cNvPr id="113" name="Google Shape;113;p19"/>
          <p:cNvSpPr txBox="1"/>
          <p:nvPr/>
        </p:nvSpPr>
        <p:spPr>
          <a:xfrm>
            <a:off x="247900" y="1384725"/>
            <a:ext cx="2672400" cy="3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FFFFFF"/>
                </a:solidFill>
                <a:latin typeface="Roboto"/>
                <a:ea typeface="Roboto"/>
                <a:cs typeface="Roboto"/>
                <a:sym typeface="Roboto"/>
              </a:rPr>
              <a:t>L’IaaS c’est un système informatique qui est externalisé et hébergé par un prestataire.</a:t>
            </a:r>
            <a:endParaRPr>
              <a:solidFill>
                <a:srgbClr val="FFFFFF"/>
              </a:solidFill>
              <a:latin typeface="Roboto"/>
              <a:ea typeface="Roboto"/>
              <a:cs typeface="Roboto"/>
              <a:sym typeface="Roboto"/>
            </a:endParaRPr>
          </a:p>
        </p:txBody>
      </p:sp>
      <p:pic>
        <p:nvPicPr>
          <p:cNvPr id="114" name="Google Shape;114;p19"/>
          <p:cNvPicPr preferRelativeResize="0"/>
          <p:nvPr/>
        </p:nvPicPr>
        <p:blipFill>
          <a:blip r:embed="rId3">
            <a:alphaModFix/>
          </a:blip>
          <a:stretch>
            <a:fillRect/>
          </a:stretch>
        </p:blipFill>
        <p:spPr>
          <a:xfrm>
            <a:off x="4687546" y="831583"/>
            <a:ext cx="3480301" cy="3480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18" name="Shape 118"/>
        <p:cNvGrpSpPr/>
        <p:nvPr/>
      </p:nvGrpSpPr>
      <p:grpSpPr>
        <a:xfrm>
          <a:off x="0" y="0"/>
          <a:ext cx="0" cy="0"/>
          <a:chOff x="0" y="0"/>
          <a:chExt cx="0" cy="0"/>
        </a:xfrm>
      </p:grpSpPr>
      <p:sp>
        <p:nvSpPr>
          <p:cNvPr id="119" name="Google Shape;119;p20"/>
          <p:cNvSpPr txBox="1"/>
          <p:nvPr>
            <p:ph type="title"/>
          </p:nvPr>
        </p:nvSpPr>
        <p:spPr>
          <a:xfrm>
            <a:off x="875328" y="535075"/>
            <a:ext cx="1542900" cy="73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fr" sz="1700">
                <a:solidFill>
                  <a:srgbClr val="000000"/>
                </a:solidFill>
              </a:rPr>
              <a:t>PaaS</a:t>
            </a:r>
            <a:endParaRPr b="1" sz="1700">
              <a:solidFill>
                <a:srgbClr val="000000"/>
              </a:solidFill>
            </a:endParaRPr>
          </a:p>
          <a:p>
            <a:pPr indent="0" lvl="0" marL="0" rtl="0" algn="ctr">
              <a:spcBef>
                <a:spcPts val="0"/>
              </a:spcBef>
              <a:spcAft>
                <a:spcPts val="0"/>
              </a:spcAft>
              <a:buNone/>
            </a:pPr>
            <a:r>
              <a:rPr lang="fr" sz="1100">
                <a:solidFill>
                  <a:srgbClr val="FFFFFF"/>
                </a:solidFill>
              </a:rPr>
              <a:t>Platform as a Service</a:t>
            </a:r>
            <a:endParaRPr b="1" sz="1700">
              <a:solidFill>
                <a:srgbClr val="FFFFFF"/>
              </a:solidFill>
            </a:endParaRPr>
          </a:p>
        </p:txBody>
      </p:sp>
      <p:sp>
        <p:nvSpPr>
          <p:cNvPr id="120" name="Google Shape;120;p20"/>
          <p:cNvSpPr txBox="1"/>
          <p:nvPr/>
        </p:nvSpPr>
        <p:spPr>
          <a:xfrm>
            <a:off x="260000" y="1384725"/>
            <a:ext cx="2672400" cy="3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FFFFFF"/>
                </a:solidFill>
                <a:latin typeface="Roboto"/>
                <a:ea typeface="Roboto"/>
                <a:cs typeface="Roboto"/>
                <a:sym typeface="Roboto"/>
              </a:rPr>
              <a:t>Le PaaS est destiné aux entreprises qui ont besoin d’un environnement technique plus complet afin de développer leurs propres applications. Cet environnement technique prend en charge de nombreux langages de programmation complexes et dispose d’un important espace de stockage.</a:t>
            </a:r>
            <a:endParaRPr>
              <a:solidFill>
                <a:srgbClr val="FFFFFF"/>
              </a:solidFill>
              <a:latin typeface="Roboto"/>
              <a:ea typeface="Roboto"/>
              <a:cs typeface="Roboto"/>
              <a:sym typeface="Roboto"/>
            </a:endParaRPr>
          </a:p>
        </p:txBody>
      </p:sp>
      <p:pic>
        <p:nvPicPr>
          <p:cNvPr id="121" name="Google Shape;121;p20"/>
          <p:cNvPicPr preferRelativeResize="0"/>
          <p:nvPr/>
        </p:nvPicPr>
        <p:blipFill>
          <a:blip r:embed="rId3">
            <a:alphaModFix/>
          </a:blip>
          <a:stretch>
            <a:fillRect/>
          </a:stretch>
        </p:blipFill>
        <p:spPr>
          <a:xfrm>
            <a:off x="4798649" y="932378"/>
            <a:ext cx="3278825" cy="32787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25" name="Shape 125"/>
        <p:cNvGrpSpPr/>
        <p:nvPr/>
      </p:nvGrpSpPr>
      <p:grpSpPr>
        <a:xfrm>
          <a:off x="0" y="0"/>
          <a:ext cx="0" cy="0"/>
          <a:chOff x="0" y="0"/>
          <a:chExt cx="0" cy="0"/>
        </a:xfrm>
      </p:grpSpPr>
      <p:sp>
        <p:nvSpPr>
          <p:cNvPr id="126" name="Google Shape;126;p21"/>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fr" sz="2800"/>
              <a:t>OUTIL DE PUSH</a:t>
            </a:r>
            <a:endParaRPr b="1" sz="2800"/>
          </a:p>
        </p:txBody>
      </p:sp>
      <p:sp>
        <p:nvSpPr>
          <p:cNvPr id="127" name="Google Shape;127;p21"/>
          <p:cNvSpPr txBox="1"/>
          <p:nvPr>
            <p:ph idx="1" type="body"/>
          </p:nvPr>
        </p:nvSpPr>
        <p:spPr>
          <a:xfrm>
            <a:off x="190700" y="1476250"/>
            <a:ext cx="29859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r" sz="1600"/>
              <a:t>Utilisation de l’outil de push “</a:t>
            </a:r>
            <a:r>
              <a:rPr b="1" i="1" lang="fr" sz="1600"/>
              <a:t>Talkwalker</a:t>
            </a:r>
            <a:r>
              <a:rPr lang="fr" sz="1600"/>
              <a:t>”. Un fois l’inscription terminé, l’outil de veille envoie des </a:t>
            </a:r>
            <a:r>
              <a:rPr b="1" lang="fr" sz="1600"/>
              <a:t>actualités </a:t>
            </a:r>
            <a:r>
              <a:rPr lang="fr" sz="1600"/>
              <a:t>par mail sur le sujet choisi </a:t>
            </a:r>
            <a:r>
              <a:rPr lang="fr" sz="1600"/>
              <a:t>notamment</a:t>
            </a:r>
            <a:r>
              <a:rPr lang="fr" sz="1600"/>
              <a:t> dans ce cas: </a:t>
            </a:r>
            <a:r>
              <a:rPr b="1" i="1" lang="fr" sz="1600"/>
              <a:t>le cloud computing</a:t>
            </a:r>
            <a:endParaRPr b="1" i="1"/>
          </a:p>
        </p:txBody>
      </p:sp>
      <p:pic>
        <p:nvPicPr>
          <p:cNvPr id="128" name="Google Shape;128;p21"/>
          <p:cNvPicPr preferRelativeResize="0"/>
          <p:nvPr/>
        </p:nvPicPr>
        <p:blipFill rotWithShape="1">
          <a:blip r:embed="rId3">
            <a:alphaModFix/>
          </a:blip>
          <a:srcRect b="0" l="13177" r="25101" t="17403"/>
          <a:stretch/>
        </p:blipFill>
        <p:spPr>
          <a:xfrm>
            <a:off x="3551625" y="599737"/>
            <a:ext cx="5441198" cy="3944026"/>
          </a:xfrm>
          <a:prstGeom prst="rect">
            <a:avLst/>
          </a:prstGeom>
          <a:noFill/>
          <a:ln>
            <a:noFill/>
          </a:ln>
          <a:effectLst>
            <a:outerShdw blurRad="57150" rotWithShape="0" algn="bl" dir="4020000" dist="57150">
              <a:srgbClr val="000000">
                <a:alpha val="64999"/>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